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21.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23.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notesSlides/notesSlide28.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9.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0.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1.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941" r:id="rId49"/>
    <p:sldId id="1617" r:id="rId50"/>
    <p:sldId id="1820" r:id="rId51"/>
    <p:sldId id="1618" r:id="rId52"/>
    <p:sldId id="1821" r:id="rId53"/>
    <p:sldId id="1819" r:id="rId54"/>
    <p:sldId id="1822" r:id="rId55"/>
    <p:sldId id="1696" r:id="rId56"/>
    <p:sldId id="161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image" Target="../media/image14.png"/></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4.png"/></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6.xml"/><Relationship Id="rId1" Type="http://schemas.microsoft.com/office/2011/relationships/chartStyle" Target="style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7.xml"/><Relationship Id="rId1" Type="http://schemas.microsoft.com/office/2011/relationships/chartStyle" Target="style7.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8.xml"/><Relationship Id="rId1" Type="http://schemas.microsoft.com/office/2011/relationships/chartStyle" Target="style8.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9.xml"/><Relationship Id="rId1" Type="http://schemas.microsoft.com/office/2011/relationships/chartStyle" Target="style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0.xml"/><Relationship Id="rId1" Type="http://schemas.microsoft.com/office/2011/relationships/chartStyle" Target="style10.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1.xml"/><Relationship Id="rId1" Type="http://schemas.microsoft.com/office/2011/relationships/chartStyle" Target="style1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2.xml"/><Relationship Id="rId1" Type="http://schemas.microsoft.com/office/2011/relationships/chartStyle" Target="style12.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3.xml"/><Relationship Id="rId1" Type="http://schemas.microsoft.com/office/2011/relationships/chartStyle" Target="style13.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4.xml"/><Relationship Id="rId1" Type="http://schemas.microsoft.com/office/2011/relationships/chartStyle" Target="style14.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15.xml"/><Relationship Id="rId1" Type="http://schemas.microsoft.com/office/2011/relationships/chartStyle" Target="style15.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4.png"/></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0.32857142857142851</c:v>
                </c:pt>
                <c:pt idx="1">
                  <c:v>0.67142857142857137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0.49525402466872936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0.14907421056987413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1.5563135265747743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0.14907421056987413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5.6994826565013312E-3</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6.8097676997319043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8.6478905711144805E-3</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2.0400518464951549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9.4718697696705156E-2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6.4773333093335372</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Your Trust</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6.7723343262101352</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0.17314396417116296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9.2567666046865504E-2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0.9663932496537857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9.2567666046865504E-2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0.31585013074548574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6.9551890924873137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8.5291699915799768E-2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0.12190959688263003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1.27271882857824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0.12190959688263003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0.22024307669859589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6.3189909771168464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0.27241774129196727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9.8603036748681205E-2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1.0294016601979159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9.8603036748681205E-2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0.32028794060715171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7.3262648579677734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0.23002080554773752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8.9137286089127521E-2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0.93058057146410711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8.9137286089127521E-2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0.31972624293644625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5.684505243567628E-2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6.9091045412730514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0.30870059204924871</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9.5279050351926742E-2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0.99469971563189574</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9.5279050351926742E-2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0.14663211233350459</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8.2601156393514419</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0.15775754009616261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0.10422704931243842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1.0881155503680606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0.10422704931243842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9.0379651633380576E-2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4.8643408490643862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6.9004748275281163</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0.1958333333333333</c:v>
                </c:pt>
                <c:pt idx="1">
                  <c:v>0.27500000000000002</c:v>
                </c:pt>
                <c:pt idx="2">
                  <c:v>0.3791666666666666</c:v>
                </c:pt>
                <c:pt idx="3">
                  <c:v>0.15</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0.10245308254955177</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0.11573900139320958</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1.2082986905107944</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0.11573900139320958</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0.36071136977716289</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6.6557319634469909</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8.3830425379575857E-2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0.16066475311475426</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1.6773171399696167</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0.16066475311475426</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4.605678201850516E-2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6.7143048717642717</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2.5538488143689086E-2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0.41691854835234743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0.11623377417828529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1.2134640479193717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0.11623377417828529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0.18652423175548183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6.6316316404051356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6.3309383236540562E-2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0.10022321708900517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1.0463161121980216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0.10022321708900606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0.35949033295484778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0.29880670810785048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6.2180026807337798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0.11851201067211381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0.12157631389627621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1.2692394016682469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0.12157631389627355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0.13890148163194915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8.2827029812904058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7.3035529238590389</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0.40242120443058838</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0.16342640763351657</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1.7061484198190584</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0.16342640763351657</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0.41106926364253749</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7.0645150989236232</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0.12871444115041175</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1.7900308174673683</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0.12147670442013681</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6.4062687075591658</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0.23415301124677868</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0.11616916080564454</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1.2127894935115009</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0.11616916080564543</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0.23725792123133616</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7.148521803614166</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7.8078040856579989E-2</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0.12055795400492197</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1.2586078694416072</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0.12055795400492109</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6.7909936783884461E-2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7.6617462781143137</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0.45</c:v>
                </c:pt>
                <c:pt idx="1">
                  <c:v>0.52916666666666656</c:v>
                </c:pt>
                <c:pt idx="2">
                  <c:v>0</c:v>
                </c:pt>
                <c:pt idx="3">
                  <c:v>2.0833333333333329E-2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0.34605696439528622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0.12787723174345178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1.3350200865896094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0.12787723174345267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0.13589662564925931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8.2367127310839265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9.0056212977937218</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0.10999405023772368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9.8382786828027591E-2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1.0271022823952016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2.4243352330927337E-2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9.0056212977937218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5.5575444281677928</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0.54233645028593935</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0.24216785132087582</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2.5281978772282159</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0.24216785132087626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0.48539435604540326</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4.878782337643881</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0.35929955597874441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0.23656857683583654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2.4697422490765764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0.21253258959009802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6.2363065186917037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0.48069326938912038</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0.2267671395389943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2.3674166396593739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0.22676713953899519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0.52420062392847733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6.6656198234223609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0.24071111830640302</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0.3257880731166205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9.0827279021929108E-2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0.94822385698666967</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9.0827279021929996E-2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0.15352888201856274</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8.8866779123322619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4.5244320393668414</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c:v>
                </c:pt>
                <c:pt idx="1">
                  <c:v>8.3333333333333315E-2</c:v>
                </c:pt>
                <c:pt idx="2">
                  <c:v>7.9166666666666663E-2</c:v>
                </c:pt>
                <c:pt idx="3">
                  <c:v>0.17083333333333331</c:v>
                </c:pt>
                <c:pt idx="4">
                  <c:v>7.4999999999999997E-2</c:v>
                </c:pt>
                <c:pt idx="5">
                  <c:v>9.166666666666666E-2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7.645782073026286E-2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1.5005952876698059</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0.14373714169700813</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0.40719792700402113</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3.9677571738327231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0.26575811823481899</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0.13309151061840607</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1.38945641540465</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0.13309151061840696</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0.23974996861713516</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2.8574117963804961</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0.22175584687819283</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0.17117080842514198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1.7869988610935628</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0.1711708084251411</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4.2023447138030079E-2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4.8508679071573377</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0.22491229638551191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0.13695837049996129</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1.429825881833664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0.1369583704999604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0.39478489063723909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5.1866911419091144</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0.37563344859133352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0.11995563591020542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1.2523197543174494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0.11995563591020719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0.20529877786705697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5.7594321775545376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5.2059303538460844</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0.23895236390877583</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0.1673189075145709</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1.7467855641910912</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0.1673189075145709</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0.31646901512023629</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5.2816736352935232</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4.5667003613258927E-3</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0.46389671280463096</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0.12933093519411676</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1.3501965435720078</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0.1293309351941172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0.39640154104831637</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5.1301870723986456</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7.9211586530723563</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7.8347456641431279E-2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9.3955568201314676E-2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0.98088275047538431</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9.3955568201314676E-2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0.22833314080228106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7.8799005366712684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0.24576271186440679</c:v>
                </c:pt>
                <c:pt idx="1">
                  <c:v>8.4745762711864406E-3</c:v>
                </c:pt>
                <c:pt idx="2">
                  <c:v>0.44067796610169491</c:v>
                </c:pt>
                <c:pt idx="3">
                  <c:v>4.2372881355932203E-3</c:v>
                </c:pt>
                <c:pt idx="4">
                  <c:v>2.1186440677966101E-2</c:v>
                </c:pt>
                <c:pt idx="5">
                  <c:v>8.4745762711864389E-2</c:v>
                </c:pt>
                <c:pt idx="6">
                  <c:v>8.4745762711864406E-3</c:v>
                </c:pt>
                <c:pt idx="7">
                  <c:v>6.3559322033898302E-2</c:v>
                </c:pt>
                <c:pt idx="8">
                  <c:v>0.1228813559322034</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0.17564304347512572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9.1521123889266143E-2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0.95546749858138202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9.1521123889267031E-2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4.1775854027525483E-2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7.9624167694734442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6.8758332659067092</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0.1329983273444526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9.8222584158465409E-2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1.0254297893417146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9.8222584158465409E-2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0.22512571466675269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6.8758332659067092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3.715697787389566</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8.3891876331245951E-2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0.17652225751844219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1.8428672274517699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0.17652225751844153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0.63316711409183668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2.7082241951164931E-2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3.715697787389566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2</c:v>
                </c:pt>
                <c:pt idx="3">
                  <c:v>30</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6.8097676997319043</c:v>
                </c:pt>
                <c:pt idx="1">
                  <c:v>6.6316316404051356</c:v>
                </c:pt>
                <c:pt idx="2">
                  <c:v>5.7594321775545376</c:v>
                </c:pt>
                <c:pt idx="3">
                  <c:v>7.148521803614166</c:v>
                </c:pt>
                <c:pt idx="4">
                  <c:v>8.2367127310839265</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7.1152649940092072</c:v>
                </c:pt>
                <c:pt idx="1">
                  <c:v>6.8817052139948842</c:v>
                </c:pt>
                <c:pt idx="2">
                  <c:v>6.0011188116821934</c:v>
                </c:pt>
                <c:pt idx="3">
                  <c:v>7.3726855992361298</c:v>
                </c:pt>
                <c:pt idx="4">
                  <c:v>8.4367226407702915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7.0645150989236232</c:v>
                </c:pt>
                <c:pt idx="1">
                  <c:v>3.9677571738327231</c:v>
                </c:pt>
                <c:pt idx="2">
                  <c:v>6.6656198234223609</c:v>
                </c:pt>
                <c:pt idx="3">
                  <c:v>6.2363065186917037</c:v>
                </c:pt>
                <c:pt idx="4">
                  <c:v>6.7143048717642717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5.6369452177380399</c:v>
                </c:pt>
                <c:pt idx="1">
                  <c:v>2.6665244612967909</c:v>
                </c:pt>
                <c:pt idx="2">
                  <c:v>5.4288944625672251</c:v>
                </c:pt>
                <c:pt idx="3">
                  <c:v>5.2617992310521879</c:v>
                </c:pt>
                <c:pt idx="4">
                  <c:v>5.9629192712743926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6.6435505045327208</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03/02/2026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BDD84-7D87-DE8B-FBA6-FB6DD8C4A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0E6EA-C121-50AD-5BC2-18F231772CA6}"/>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E4EA312-8688-BC27-BCFD-6C689524F6C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F7BF6A-E481-CB1B-F4DF-3AD53070AC8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1136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46.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46.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0075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G6V2S | North London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9786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G6V2S | North London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9786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G6V2S | North London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11.xml"/><Relationship Id="rId18" Type="http://schemas.openxmlformats.org/officeDocument/2006/relationships/slide" Target="slide18.xml"/><Relationship Id="rId26" Type="http://schemas.openxmlformats.org/officeDocument/2006/relationships/slide" Target="slide38.xml"/><Relationship Id="rId3" Type="http://schemas.openxmlformats.org/officeDocument/2006/relationships/slide" Target="slide3.xml"/><Relationship Id="rId21" Type="http://schemas.openxmlformats.org/officeDocument/2006/relationships/slide" Target="slide27.xml"/><Relationship Id="rId7" Type="http://schemas.openxmlformats.org/officeDocument/2006/relationships/slide" Target="slide46.xml"/><Relationship Id="rId12" Type="http://schemas.openxmlformats.org/officeDocument/2006/relationships/slide" Target="slide10.xml"/><Relationship Id="rId17" Type="http://schemas.openxmlformats.org/officeDocument/2006/relationships/slide" Target="slide16.xml"/><Relationship Id="rId25" Type="http://schemas.openxmlformats.org/officeDocument/2006/relationships/slide" Target="slide36.xml"/><Relationship Id="rId2" Type="http://schemas.openxmlformats.org/officeDocument/2006/relationships/notesSlide" Target="../notesSlides/notesSlide2.xml"/><Relationship Id="rId16" Type="http://schemas.openxmlformats.org/officeDocument/2006/relationships/slide" Target="slide12.xml"/><Relationship Id="rId20" Type="http://schemas.openxmlformats.org/officeDocument/2006/relationships/slide" Target="slide24.xml"/><Relationship Id="rId29"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33.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31.xml"/><Relationship Id="rId28" Type="http://schemas.openxmlformats.org/officeDocument/2006/relationships/slide" Target="slide42.xml"/><Relationship Id="rId10" Type="http://schemas.openxmlformats.org/officeDocument/2006/relationships/slide" Target="slide8.xml"/><Relationship Id="rId19"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29.xml"/><Relationship Id="rId27" Type="http://schemas.openxmlformats.org/officeDocument/2006/relationships/slide" Target="slide40.xml"/><Relationship Id="rId30"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5.xml"/></Relationships>
</file>

<file path=ppt/slides/_rels/slide3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8.xml"/></Relationships>
</file>

<file path=ppt/slides/_rels/slide3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8.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slide" Target="slide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North London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144427709"/>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01158573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579218291"/>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Were you given a choice on how your care and treatment would be delivered?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Q21_2. Have any of the following been discussed with you about your medication? Benefits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97104049"/>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 London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1477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Medication</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help or advice with finding support for help with money or benefits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support: </a:t>
            </a:r>
            <a:r>
              <a:rPr lang="en-GB" sz="1400" b="0">
                <a:solidFill>
                  <a:prstClr val="black"/>
                </a:solidFill>
                <a:latin typeface="Arial"/>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had a care review meeting in the last 12 months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Your care: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a choice on how their care and treatment was delivered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noProof="0">
                <a:solidFill>
                  <a:prstClr val="black"/>
                </a:solidFill>
                <a:latin typeface="Arial"/>
              </a:rPr>
              <a:t>service users' family/someone close to them being involved in their care as much as they like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a:solidFill>
                  <a:prstClr val="black"/>
                </a:solidFill>
                <a:latin typeface="Arial"/>
              </a:rPr>
              <a:t>benefits of medication being discussed with service users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NHS mental health team checking how service users are getting on with medication</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31823710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328750236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592635688"/>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4236455849"/>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75292587"/>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95333519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8982465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464216519"/>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84904192"/>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235080480"/>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42714982"/>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399904094"/>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5"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5"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5"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5"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15"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15"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15"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15"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15"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5"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5"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16"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7"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8"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9"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20"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21"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22"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23"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24"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5"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8"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29"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30"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534586299"/>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736264433"/>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331225512"/>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421785933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566743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4200771827"/>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1765680409"/>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231306844"/>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56530529"/>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53767728"/>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4287241287"/>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3524265745"/>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177709636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903103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528438772"/>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4268026437"/>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1771679289"/>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86456770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750354449"/>
              </p:ext>
            </p:extLst>
          </p:nvPr>
        </p:nvGraphicFramePr>
        <p:xfrm>
          <a:off x="8533363" y="1558212"/>
          <a:ext cx="3380399" cy="4901609"/>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23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38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4767570"/>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572247903"/>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1151274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030434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26750558"/>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17960786"/>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65328432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1242297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017343042"/>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20244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09182359"/>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7093760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541400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506473103"/>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311286368"/>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197664240"/>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0359496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596368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150170941"/>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493860349"/>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856253255"/>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986669198"/>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428674968"/>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823350670"/>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282976995"/>
              </p:ext>
            </p:extLst>
          </p:nvPr>
        </p:nvGraphicFramePr>
        <p:xfrm>
          <a:off x="8579591" y="1687839"/>
          <a:ext cx="3382325" cy="19426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61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76517406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121877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187059724"/>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41502832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660210025"/>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6738782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523309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476859416"/>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148684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473223729"/>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54487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1573063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59548687"/>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99250867"/>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46528290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370122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732906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29744918"/>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6138B-2385-8D08-2569-2525A1BE3A45}"/>
            </a:ext>
          </a:extLst>
        </p:cNvPr>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65EFC330-1A0C-45D5-4078-CE8D7C11AE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8" name="organisation_info">
            <a:extLst>
              <a:ext uri="{FF2B5EF4-FFF2-40B4-BE49-F238E27FC236}">
                <a16:creationId xmlns:a16="http://schemas.microsoft.com/office/drawing/2014/main" id="{0F8BDC47-B6B4-3A7D-E7E3-E45B986458E5}"/>
              </a:ext>
            </a:extLst>
          </p:cNvPr>
          <p:cNvSpPr txBox="1">
            <a:spLocks/>
          </p:cNvSpPr>
          <p:nvPr/>
        </p:nvSpPr>
        <p:spPr>
          <a:xfrm>
            <a:off x="515938" y="827258"/>
            <a:ext cx="11358988"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prstClr val="black"/>
                </a:solidFill>
                <a:latin typeface="Arial"/>
              </a:rPr>
              <a:t>G6V2S North London NHS Foundation Trust does not have any historical comparisons due to a recent merger. </a:t>
            </a:r>
          </a:p>
        </p:txBody>
      </p:sp>
    </p:spTree>
    <p:extLst>
      <p:ext uri="{BB962C8B-B14F-4D97-AF65-F5344CB8AC3E}">
        <p14:creationId xmlns:p14="http://schemas.microsoft.com/office/powerpoint/2010/main" val="618681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82113638"/>
              </p:ext>
            </p:extLst>
          </p:nvPr>
        </p:nvGraphicFramePr>
        <p:xfrm>
          <a:off x="342267" y="1892564"/>
          <a:ext cx="11507466" cy="1277582"/>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Q21_4. Have any of the following been discussed with you about your medication? What will happen if I stop taking my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55358908"/>
              </p:ext>
            </p:extLst>
          </p:nvPr>
        </p:nvGraphicFramePr>
        <p:xfrm>
          <a:off x="338400" y="1916955"/>
          <a:ext cx="11509200" cy="124600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Q26. Would you know who to contact out of office hours within the NHS if you had a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1477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96</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1008971026"/>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399483014"/>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970653621"/>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24719674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08575463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483130389"/>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64AE810C-3DEC-0502-FFE0-1B303701CFDA}"/>
              </a:ext>
            </a:extLst>
          </p:cNvPr>
          <p:cNvSpPr txBox="1"/>
          <p:nvPr/>
        </p:nvSpPr>
        <p:spPr>
          <a:xfrm>
            <a:off x="6426735" y="2989644"/>
            <a:ext cx="5127483" cy="830997"/>
          </a:xfrm>
          <a:prstGeom prst="rect">
            <a:avLst/>
          </a:prstGeom>
          <a:noFill/>
        </p:spPr>
        <p:txBody>
          <a:bodyPr wrap="square">
            <a:spAutoFit/>
          </a:bodyPr>
          <a:lstStyle/>
          <a:p>
            <a:pPr algn="ctr"/>
            <a:r>
              <a:rPr lang="en-GB" sz="1200" i="1" dirty="0">
                <a:latin typeface="Arial" panose="020B0604020202020204" pitchFamily="34" charset="0"/>
                <a:cs typeface="Arial" panose="020B0604020202020204" pitchFamily="34" charset="0"/>
              </a:rPr>
              <a:t>This information is not available for your trust. </a:t>
            </a:r>
          </a:p>
          <a:p>
            <a:pPr algn="ctr"/>
            <a:endParaRPr lang="en-GB" sz="1200" i="1" dirty="0">
              <a:latin typeface="Arial" panose="020B0604020202020204" pitchFamily="34" charset="0"/>
              <a:cs typeface="Arial" panose="020B0604020202020204" pitchFamily="34" charset="0"/>
            </a:endParaRPr>
          </a:p>
          <a:p>
            <a:pPr algn="ctr"/>
            <a:r>
              <a:rPr lang="en-GB" sz="1200" i="1" dirty="0">
                <a:solidFill>
                  <a:prstClr val="black"/>
                </a:solidFill>
                <a:latin typeface="Arial"/>
              </a:rPr>
              <a:t>G6V2S North London NHS Foundation Trust does not have any historical comparisons due to a recent merger. </a:t>
            </a:r>
          </a:p>
        </p:txBody>
      </p:sp>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2.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28484</TotalTime>
  <Words>7489</Words>
  <Application>Microsoft Office PowerPoint</Application>
  <PresentationFormat>Widescreen</PresentationFormat>
  <Paragraphs>844</Paragraphs>
  <Slides>53</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Arial Black</vt:lpstr>
      <vt:lpstr>Calibri</vt:lpstr>
      <vt:lpstr>Calibri Light</vt:lpstr>
      <vt:lpstr>Courier New</vt:lpstr>
      <vt:lpstr>Wingdings</vt:lpstr>
      <vt:lpstr>Office Theme</vt:lpstr>
      <vt:lpstr>North London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PowerPoint Presentation</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Samantha Guymer</cp:lastModifiedBy>
  <cp:revision>918</cp:revision>
  <dcterms:created xsi:type="dcterms:W3CDTF">2021-03-04T09:52:26Z</dcterms:created>
  <dcterms:modified xsi:type="dcterms:W3CDTF">2026-02-03T15:23:07Z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